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png>
</file>

<file path=ppt/media/image13.gif>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4bd71ab3b9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4bd71ab3b9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4bd71ab3b9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4bd71ab3b9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4bd71ab3b9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4bd71ab3b9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bd71ab3b9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bd71ab3b9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bea892594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bea892594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4bea892594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4bea892594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4bea892594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4bea892594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4bea89259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4bea89259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4bea892594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4bea89259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4bea892594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4bea892594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4bea89259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4bea89259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4bea892594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4bea892594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4bea892594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4bea892594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4bea892594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4bea892594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4bc7601514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4bc7601514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rgbClr val="242729"/>
                </a:solidFill>
                <a:highlight>
                  <a:srgbClr val="FFFFFF"/>
                </a:highlight>
              </a:rPr>
              <a:t>When you execute something synchronously, you wait for it to finish before moving on to another task. When you execute something asynchronously, you can move on to another task before it finishes.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4bea89259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4bea89259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4bd71ab3b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4bd71ab3b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4bd71ab3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4bd71ab3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4bd71ab3b9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4bd71ab3b9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4bea89259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4bea89259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4bd71ab3b9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4bd71ab3b9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Async JS Saga</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Harshit Juneja</a:t>
            </a:r>
            <a:endParaRPr/>
          </a:p>
        </p:txBody>
      </p:sp>
      <p:sp>
        <p:nvSpPr>
          <p:cNvPr id="56" name="Google Shape;56;p13"/>
          <p:cNvSpPr txBox="1"/>
          <p:nvPr/>
        </p:nvSpPr>
        <p:spPr>
          <a:xfrm>
            <a:off x="926625" y="4270575"/>
            <a:ext cx="73380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rPr>
              <a:t>@</a:t>
            </a:r>
            <a:r>
              <a:rPr lang="en" sz="2400">
                <a:solidFill>
                  <a:srgbClr val="FFFFFF"/>
                </a:solidFill>
              </a:rPr>
              <a:t>sayhitoharshit</a:t>
            </a:r>
            <a:endParaRPr sz="2400">
              <a:solidFill>
                <a:srgbClr val="FFFFFF"/>
              </a:solidFill>
            </a:endParaRPr>
          </a:p>
        </p:txBody>
      </p:sp>
      <p:pic>
        <p:nvPicPr>
          <p:cNvPr id="57" name="Google Shape;57;p13"/>
          <p:cNvPicPr preferRelativeResize="0"/>
          <p:nvPr/>
        </p:nvPicPr>
        <p:blipFill>
          <a:blip r:embed="rId3">
            <a:alphaModFix/>
          </a:blip>
          <a:stretch>
            <a:fillRect/>
          </a:stretch>
        </p:blipFill>
        <p:spPr>
          <a:xfrm>
            <a:off x="392275" y="4203425"/>
            <a:ext cx="593050" cy="5930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82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Enter Promises</a:t>
            </a:r>
            <a:endParaRPr/>
          </a:p>
        </p:txBody>
      </p:sp>
      <p:sp>
        <p:nvSpPr>
          <p:cNvPr id="117" name="Google Shape;117;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8" name="Google Shape;118;p22"/>
          <p:cNvPicPr preferRelativeResize="0"/>
          <p:nvPr/>
        </p:nvPicPr>
        <p:blipFill rotWithShape="1">
          <a:blip r:embed="rId3">
            <a:alphaModFix/>
          </a:blip>
          <a:srcRect b="13198" l="6499" r="6499" t="19529"/>
          <a:stretch/>
        </p:blipFill>
        <p:spPr>
          <a:xfrm>
            <a:off x="1625550" y="681837"/>
            <a:ext cx="6297693" cy="43576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Just Socially Acceptable Callbacks</a:t>
            </a:r>
            <a:endParaRPr/>
          </a:p>
        </p:txBody>
      </p:sp>
      <p:sp>
        <p:nvSpPr>
          <p:cNvPr id="124" name="Google Shape;124;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5" name="Google Shape;125;p23"/>
          <p:cNvPicPr preferRelativeResize="0"/>
          <p:nvPr/>
        </p:nvPicPr>
        <p:blipFill rotWithShape="1">
          <a:blip r:embed="rId3">
            <a:alphaModFix/>
          </a:blip>
          <a:srcRect b="7032" l="12765" r="54350" t="18396"/>
          <a:stretch/>
        </p:blipFill>
        <p:spPr>
          <a:xfrm>
            <a:off x="3162675" y="1490863"/>
            <a:ext cx="2818625" cy="2739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2" name="Google Shape;132;p24"/>
          <p:cNvPicPr preferRelativeResize="0"/>
          <p:nvPr/>
        </p:nvPicPr>
        <p:blipFill>
          <a:blip r:embed="rId3">
            <a:alphaModFix/>
          </a:blip>
          <a:stretch>
            <a:fillRect/>
          </a:stretch>
        </p:blipFill>
        <p:spPr>
          <a:xfrm>
            <a:off x="1143001" y="0"/>
            <a:ext cx="6857992"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Enter Generators and Iterators</a:t>
            </a:r>
            <a:endParaRPr/>
          </a:p>
        </p:txBody>
      </p:sp>
      <p:sp>
        <p:nvSpPr>
          <p:cNvPr id="138" name="Google Shape;138;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Python inspired concept</a:t>
            </a:r>
            <a:endParaRPr/>
          </a:p>
          <a:p>
            <a:pPr indent="-342900" lvl="0" marL="457200" rtl="0" algn="l">
              <a:spcBef>
                <a:spcPts val="0"/>
              </a:spcBef>
              <a:spcAft>
                <a:spcPts val="0"/>
              </a:spcAft>
              <a:buSzPts val="1800"/>
              <a:buChar char="●"/>
            </a:pPr>
            <a:r>
              <a:rPr lang="en"/>
              <a:t>Breaks Run-to-completion</a:t>
            </a:r>
            <a:endParaRPr/>
          </a:p>
          <a:p>
            <a:pPr indent="-342900" lvl="0" marL="457200" rtl="0" algn="l">
              <a:spcBef>
                <a:spcPts val="0"/>
              </a:spcBef>
              <a:spcAft>
                <a:spcPts val="0"/>
              </a:spcAft>
              <a:buSzPts val="1800"/>
              <a:buChar char="●"/>
            </a:pPr>
            <a:r>
              <a:rPr lang="en"/>
              <a:t>Easy on human brain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5" name="Google Shape;145;p26"/>
          <p:cNvPicPr preferRelativeResize="0"/>
          <p:nvPr/>
        </p:nvPicPr>
        <p:blipFill>
          <a:blip r:embed="rId3">
            <a:alphaModFix/>
          </a:blip>
          <a:stretch>
            <a:fillRect/>
          </a:stretch>
        </p:blipFill>
        <p:spPr>
          <a:xfrm>
            <a:off x="1238250" y="0"/>
            <a:ext cx="66675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2" name="Google Shape;152;p27"/>
          <p:cNvPicPr preferRelativeResize="0"/>
          <p:nvPr/>
        </p:nvPicPr>
        <p:blipFill>
          <a:blip r:embed="rId3">
            <a:alphaModFix/>
          </a:blip>
          <a:stretch>
            <a:fillRect/>
          </a:stretch>
        </p:blipFill>
        <p:spPr>
          <a:xfrm>
            <a:off x="1440650" y="0"/>
            <a:ext cx="6155551"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9" name="Google Shape;159;p28"/>
          <p:cNvPicPr preferRelativeResize="0"/>
          <p:nvPr/>
        </p:nvPicPr>
        <p:blipFill>
          <a:blip r:embed="rId3">
            <a:alphaModFix/>
          </a:blip>
          <a:stretch>
            <a:fillRect/>
          </a:stretch>
        </p:blipFill>
        <p:spPr>
          <a:xfrm>
            <a:off x="1464475" y="0"/>
            <a:ext cx="5976927" cy="514350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still have callbacks!</a:t>
            </a:r>
            <a:endParaRPr/>
          </a:p>
        </p:txBody>
      </p:sp>
      <p:sp>
        <p:nvSpPr>
          <p:cNvPr id="165" name="Google Shape;165;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6" name="Google Shape;166;p29"/>
          <p:cNvPicPr preferRelativeResize="0"/>
          <p:nvPr/>
        </p:nvPicPr>
        <p:blipFill>
          <a:blip r:embed="rId3">
            <a:alphaModFix/>
          </a:blip>
          <a:stretch>
            <a:fillRect/>
          </a:stretch>
        </p:blipFill>
        <p:spPr>
          <a:xfrm>
            <a:off x="1154900" y="1152479"/>
            <a:ext cx="6141842" cy="3416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pic>
        <p:nvPicPr>
          <p:cNvPr id="171" name="Google Shape;171;p30"/>
          <p:cNvPicPr preferRelativeResize="0"/>
          <p:nvPr/>
        </p:nvPicPr>
        <p:blipFill>
          <a:blip r:embed="rId3">
            <a:alphaModFix/>
          </a:blip>
          <a:stretch>
            <a:fillRect/>
          </a:stretch>
        </p:blipFill>
        <p:spPr>
          <a:xfrm>
            <a:off x="1500200" y="0"/>
            <a:ext cx="5345901"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Async-Await (The best of both worlds)</a:t>
            </a:r>
            <a:endParaRPr/>
          </a:p>
        </p:txBody>
      </p:sp>
      <p:sp>
        <p:nvSpPr>
          <p:cNvPr id="177" name="Google Shape;177;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8" name="Google Shape;178;p31"/>
          <p:cNvPicPr preferRelativeResize="0"/>
          <p:nvPr/>
        </p:nvPicPr>
        <p:blipFill rotWithShape="1">
          <a:blip r:embed="rId3">
            <a:alphaModFix/>
          </a:blip>
          <a:srcRect b="12967" l="7197" r="7419" t="17126"/>
          <a:stretch/>
        </p:blipFill>
        <p:spPr>
          <a:xfrm>
            <a:off x="2000250" y="1152475"/>
            <a:ext cx="4955774" cy="37886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Async Patterns</a:t>
            </a:r>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Callbacks</a:t>
            </a:r>
            <a:endParaRPr sz="2000"/>
          </a:p>
          <a:p>
            <a:pPr indent="-355600" lvl="0" marL="457200" rtl="0" algn="l">
              <a:spcBef>
                <a:spcPts val="0"/>
              </a:spcBef>
              <a:spcAft>
                <a:spcPts val="0"/>
              </a:spcAft>
              <a:buSzPts val="2000"/>
              <a:buChar char="●"/>
            </a:pPr>
            <a:r>
              <a:rPr lang="en" sz="2000"/>
              <a:t>Promises</a:t>
            </a:r>
            <a:endParaRPr sz="2000"/>
          </a:p>
          <a:p>
            <a:pPr indent="-355600" lvl="0" marL="457200" rtl="0" algn="l">
              <a:spcBef>
                <a:spcPts val="0"/>
              </a:spcBef>
              <a:spcAft>
                <a:spcPts val="0"/>
              </a:spcAft>
              <a:buSzPts val="2000"/>
              <a:buChar char="●"/>
            </a:pPr>
            <a:r>
              <a:rPr lang="en" sz="2000"/>
              <a:t>Generators and Iterators</a:t>
            </a:r>
            <a:endParaRPr sz="2000"/>
          </a:p>
          <a:p>
            <a:pPr indent="-355600" lvl="0" marL="457200" rtl="0" algn="l">
              <a:spcBef>
                <a:spcPts val="0"/>
              </a:spcBef>
              <a:spcAft>
                <a:spcPts val="0"/>
              </a:spcAft>
              <a:buSzPts val="2000"/>
              <a:buChar char="●"/>
            </a:pPr>
            <a:r>
              <a:rPr lang="en" sz="2000"/>
              <a:t>Generators and Iterators + promises</a:t>
            </a:r>
            <a:endParaRPr sz="2000"/>
          </a:p>
          <a:p>
            <a:pPr indent="-355600" lvl="0" marL="457200" rtl="0" algn="l">
              <a:spcBef>
                <a:spcPts val="0"/>
              </a:spcBef>
              <a:spcAft>
                <a:spcPts val="0"/>
              </a:spcAft>
              <a:buSzPts val="2000"/>
              <a:buChar char="●"/>
            </a:pPr>
            <a:r>
              <a:rPr lang="en" sz="2000"/>
              <a:t>Async-await</a:t>
            </a:r>
            <a:endParaRPr sz="2000"/>
          </a:p>
          <a:p>
            <a:pPr indent="-355600" lvl="0" marL="457200" rtl="0" algn="l">
              <a:spcBef>
                <a:spcPts val="0"/>
              </a:spcBef>
              <a:spcAft>
                <a:spcPts val="0"/>
              </a:spcAft>
              <a:buSzPts val="2000"/>
              <a:buChar char="●"/>
            </a:pPr>
            <a:r>
              <a:rPr lang="en" sz="2000"/>
              <a:t>Web workers</a:t>
            </a:r>
            <a:endParaRPr sz="2000"/>
          </a:p>
          <a:p>
            <a:pPr indent="-355600" lvl="0" marL="457200" rtl="0" algn="l">
              <a:spcBef>
                <a:spcPts val="0"/>
              </a:spcBef>
              <a:spcAft>
                <a:spcPts val="0"/>
              </a:spcAft>
              <a:buSzPts val="2000"/>
              <a:buChar char="●"/>
            </a:pPr>
            <a:r>
              <a:rPr lang="en" sz="2000"/>
              <a:t>Observables</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 workers</a:t>
            </a:r>
            <a:endParaRPr/>
          </a:p>
        </p:txBody>
      </p:sp>
      <p:sp>
        <p:nvSpPr>
          <p:cNvPr id="184" name="Google Shape;184;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Use the Web Workers API</a:t>
            </a:r>
            <a:endParaRPr/>
          </a:p>
          <a:p>
            <a:pPr indent="-342900" lvl="0" marL="457200" rtl="0" algn="l">
              <a:spcBef>
                <a:spcPts val="0"/>
              </a:spcBef>
              <a:spcAft>
                <a:spcPts val="0"/>
              </a:spcAft>
              <a:buSzPts val="1800"/>
              <a:buChar char="●"/>
            </a:pPr>
            <a:r>
              <a:rPr lang="en"/>
              <a:t>Run your JS in background threads</a:t>
            </a:r>
            <a:endParaRPr/>
          </a:p>
          <a:p>
            <a:pPr indent="-342900" lvl="0" marL="457200" rtl="0" algn="l">
              <a:spcBef>
                <a:spcPts val="0"/>
              </a:spcBef>
              <a:spcAft>
                <a:spcPts val="0"/>
              </a:spcAft>
              <a:buSzPts val="1800"/>
              <a:buChar char="●"/>
            </a:pPr>
            <a:r>
              <a:rPr lang="en"/>
              <a:t>Non blocking : without interfering with the UI</a:t>
            </a:r>
            <a:endParaRPr/>
          </a:p>
          <a:p>
            <a:pPr indent="-342900" lvl="0" marL="457200" rtl="0" algn="l">
              <a:spcBef>
                <a:spcPts val="0"/>
              </a:spcBef>
              <a:spcAft>
                <a:spcPts val="0"/>
              </a:spcAft>
              <a:buSzPts val="1800"/>
              <a:buChar char="●"/>
            </a:pPr>
            <a:r>
              <a:rPr lang="en"/>
              <a:t>Useful for any large </a:t>
            </a:r>
            <a:r>
              <a:rPr lang="en"/>
              <a:t>computations</a:t>
            </a:r>
            <a:r>
              <a:rPr lang="en"/>
              <a:t>.</a:t>
            </a:r>
            <a:endParaRPr/>
          </a:p>
          <a:p>
            <a:pPr indent="-342900" lvl="0" marL="457200" rtl="0" algn="l">
              <a:spcBef>
                <a:spcPts val="0"/>
              </a:spcBef>
              <a:spcAft>
                <a:spcPts val="0"/>
              </a:spcAft>
              <a:buSzPts val="1800"/>
              <a:buChar char="●"/>
            </a:pPr>
            <a:r>
              <a:rPr lang="en"/>
              <a:t>Can send messages to JS code by posting messages to an event handler</a:t>
            </a:r>
            <a:endParaRPr/>
          </a:p>
          <a:p>
            <a:pPr indent="0" lvl="0" marL="91440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91" name="Google Shape;191;p33"/>
          <p:cNvPicPr preferRelativeResize="0"/>
          <p:nvPr/>
        </p:nvPicPr>
        <p:blipFill>
          <a:blip r:embed="rId3">
            <a:alphaModFix/>
          </a:blip>
          <a:stretch>
            <a:fillRect/>
          </a:stretch>
        </p:blipFill>
        <p:spPr>
          <a:xfrm>
            <a:off x="1345400" y="0"/>
            <a:ext cx="6560353" cy="51435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Observables</a:t>
            </a:r>
            <a:endParaRPr/>
          </a:p>
        </p:txBody>
      </p:sp>
      <p:sp>
        <p:nvSpPr>
          <p:cNvPr id="197" name="Google Shape;197;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Suited for event streams</a:t>
            </a:r>
            <a:endParaRPr/>
          </a:p>
          <a:p>
            <a:pPr indent="-342900" lvl="0" marL="457200" rtl="0" algn="l">
              <a:spcBef>
                <a:spcPts val="0"/>
              </a:spcBef>
              <a:spcAft>
                <a:spcPts val="0"/>
              </a:spcAft>
              <a:buSzPts val="1800"/>
              <a:buChar char="●"/>
            </a:pPr>
            <a:r>
              <a:rPr lang="en"/>
              <a:t>Avoids memory leaks</a:t>
            </a:r>
            <a:endParaRPr/>
          </a:p>
          <a:p>
            <a:pPr indent="-342900" lvl="0" marL="457200" rtl="0" algn="l">
              <a:spcBef>
                <a:spcPts val="0"/>
              </a:spcBef>
              <a:spcAft>
                <a:spcPts val="0"/>
              </a:spcAft>
              <a:buSzPts val="1800"/>
              <a:buChar char="●"/>
            </a:pPr>
            <a:r>
              <a:rPr lang="en"/>
              <a:t>Implemented through external libraries (RxJS being the most used)</a:t>
            </a:r>
            <a:endParaRPr/>
          </a:p>
          <a:p>
            <a:pPr indent="-342900" lvl="0" marL="457200" rtl="0" algn="l">
              <a:spcBef>
                <a:spcPts val="0"/>
              </a:spcBef>
              <a:spcAft>
                <a:spcPts val="0"/>
              </a:spcAft>
              <a:buSzPts val="1800"/>
              <a:buChar char="●"/>
            </a:pPr>
            <a:r>
              <a:rPr lang="en"/>
              <a:t>Still to make it to the spec</a:t>
            </a:r>
            <a:endParaRPr/>
          </a:p>
          <a:p>
            <a:pPr indent="0" lvl="0" marL="45720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What’s JS ?</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2000"/>
              <a:t>Single Threaded</a:t>
            </a:r>
            <a:endParaRPr sz="2000"/>
          </a:p>
          <a:p>
            <a:pPr indent="-342900" lvl="0" marL="457200" rtl="0" algn="l">
              <a:spcBef>
                <a:spcPts val="0"/>
              </a:spcBef>
              <a:spcAft>
                <a:spcPts val="0"/>
              </a:spcAft>
              <a:buSzPts val="1800"/>
              <a:buChar char="●"/>
            </a:pPr>
            <a:r>
              <a:rPr lang="en" sz="2000"/>
              <a:t>Non Blocking</a:t>
            </a:r>
            <a:endParaRPr sz="2000"/>
          </a:p>
          <a:p>
            <a:pPr indent="-342900" lvl="0" marL="457200" rtl="0" algn="l">
              <a:spcBef>
                <a:spcPts val="0"/>
              </a:spcBef>
              <a:spcAft>
                <a:spcPts val="0"/>
              </a:spcAft>
              <a:buSzPts val="1800"/>
              <a:buChar char="●"/>
            </a:pPr>
            <a:r>
              <a:rPr lang="en" sz="2000"/>
              <a:t>Asynchronous</a:t>
            </a:r>
            <a:endParaRPr sz="2000"/>
          </a:p>
          <a:p>
            <a:pPr indent="-342900" lvl="0" marL="457200" rtl="0" algn="l">
              <a:spcBef>
                <a:spcPts val="0"/>
              </a:spcBef>
              <a:spcAft>
                <a:spcPts val="0"/>
              </a:spcAft>
              <a:buSzPts val="1800"/>
              <a:buChar char="●"/>
            </a:pPr>
            <a:r>
              <a:rPr lang="en" sz="2000"/>
              <a:t>Concurrent</a:t>
            </a:r>
            <a:br>
              <a:rPr lang="en"/>
            </a:br>
            <a:br>
              <a:rPr lang="en"/>
            </a:b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2545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Callbacks</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76" name="Google Shape;76;p16"/>
          <p:cNvPicPr preferRelativeResize="0"/>
          <p:nvPr/>
        </p:nvPicPr>
        <p:blipFill rotWithShape="1">
          <a:blip r:embed="rId3">
            <a:alphaModFix/>
          </a:blip>
          <a:srcRect b="9030" l="4863" r="4564" t="10415"/>
          <a:stretch/>
        </p:blipFill>
        <p:spPr>
          <a:xfrm>
            <a:off x="1946663" y="934375"/>
            <a:ext cx="5869774" cy="41433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Callbacks</a:t>
            </a:r>
            <a:endParaRPr/>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83" name="Google Shape;83;p17"/>
          <p:cNvPicPr preferRelativeResize="0"/>
          <p:nvPr/>
        </p:nvPicPr>
        <p:blipFill>
          <a:blip r:embed="rId3">
            <a:alphaModFix/>
          </a:blip>
          <a:stretch>
            <a:fillRect/>
          </a:stretch>
        </p:blipFill>
        <p:spPr>
          <a:xfrm>
            <a:off x="311700" y="188025"/>
            <a:ext cx="8520600" cy="4659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Then I got to know about this!</a:t>
            </a:r>
            <a:endParaRPr/>
          </a:p>
        </p:txBody>
      </p:sp>
      <p:sp>
        <p:nvSpPr>
          <p:cNvPr id="89" name="Google Shape;89;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0" name="Google Shape;90;p18"/>
          <p:cNvPicPr preferRelativeResize="0"/>
          <p:nvPr/>
        </p:nvPicPr>
        <p:blipFill>
          <a:blip r:embed="rId3">
            <a:alphaModFix/>
          </a:blip>
          <a:stretch>
            <a:fillRect/>
          </a:stretch>
        </p:blipFill>
        <p:spPr>
          <a:xfrm>
            <a:off x="255150" y="1152475"/>
            <a:ext cx="8662050" cy="3827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Problems with Callbacks</a:t>
            </a:r>
            <a:endParaRPr/>
          </a:p>
        </p:txBody>
      </p:sp>
      <p:sp>
        <p:nvSpPr>
          <p:cNvPr id="96" name="Google Shape;96;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Difficult to understand and plan for our sequential brain</a:t>
            </a:r>
            <a:endParaRPr sz="2000"/>
          </a:p>
          <a:p>
            <a:pPr indent="-355600" lvl="0" marL="457200" rtl="0" algn="l">
              <a:spcBef>
                <a:spcPts val="0"/>
              </a:spcBef>
              <a:spcAft>
                <a:spcPts val="0"/>
              </a:spcAft>
              <a:buSzPts val="2000"/>
              <a:buChar char="●"/>
            </a:pPr>
            <a:r>
              <a:rPr lang="en" sz="2000"/>
              <a:t>Implicitly hands over control to another party</a:t>
            </a:r>
            <a:endParaRPr sz="2000"/>
          </a:p>
          <a:p>
            <a:pPr indent="-355600" lvl="0" marL="457200" rtl="0" algn="l">
              <a:spcBef>
                <a:spcPts val="0"/>
              </a:spcBef>
              <a:spcAft>
                <a:spcPts val="0"/>
              </a:spcAft>
              <a:buSzPts val="2000"/>
              <a:buChar char="●"/>
            </a:pPr>
            <a:r>
              <a:rPr lang="en" sz="2000"/>
              <a:t>Trust Issues</a:t>
            </a:r>
            <a:endParaRPr sz="2000"/>
          </a:p>
          <a:p>
            <a:pPr indent="-355600" lvl="0" marL="457200" rtl="0" algn="l">
              <a:spcBef>
                <a:spcPts val="0"/>
              </a:spcBef>
              <a:spcAft>
                <a:spcPts val="0"/>
              </a:spcAft>
              <a:buSzPts val="2000"/>
              <a:buChar char="●"/>
            </a:pPr>
            <a:r>
              <a:rPr lang="en" sz="2000"/>
              <a:t>Callback Hell</a:t>
            </a:r>
            <a:br>
              <a:rPr lang="en" sz="2000"/>
            </a:br>
            <a:br>
              <a:rPr lang="en" sz="2000"/>
            </a:b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3" name="Google Shape;103;p20"/>
          <p:cNvPicPr preferRelativeResize="0"/>
          <p:nvPr/>
        </p:nvPicPr>
        <p:blipFill>
          <a:blip r:embed="rId3">
            <a:alphaModFix/>
          </a:blip>
          <a:stretch>
            <a:fillRect/>
          </a:stretch>
        </p:blipFill>
        <p:spPr>
          <a:xfrm>
            <a:off x="866775" y="1"/>
            <a:ext cx="7247201"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2783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Misconception about Callback Hell!</a:t>
            </a:r>
            <a:endParaRPr/>
          </a:p>
        </p:txBody>
      </p:sp>
      <p:sp>
        <p:nvSpPr>
          <p:cNvPr id="109" name="Google Shape;109;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0" name="Google Shape;110;p21"/>
          <p:cNvPicPr preferRelativeResize="0"/>
          <p:nvPr/>
        </p:nvPicPr>
        <p:blipFill rotWithShape="1">
          <a:blip r:embed="rId3">
            <a:alphaModFix/>
          </a:blip>
          <a:srcRect b="9955" l="8331" r="6743" t="9947"/>
          <a:stretch/>
        </p:blipFill>
        <p:spPr>
          <a:xfrm>
            <a:off x="5121850" y="1095375"/>
            <a:ext cx="3926898" cy="3940977"/>
          </a:xfrm>
          <a:prstGeom prst="rect">
            <a:avLst/>
          </a:prstGeom>
          <a:noFill/>
          <a:ln>
            <a:noFill/>
          </a:ln>
        </p:spPr>
      </p:pic>
      <p:pic>
        <p:nvPicPr>
          <p:cNvPr id="111" name="Google Shape;111;p21"/>
          <p:cNvPicPr preferRelativeResize="0"/>
          <p:nvPr/>
        </p:nvPicPr>
        <p:blipFill rotWithShape="1">
          <a:blip r:embed="rId4">
            <a:alphaModFix/>
          </a:blip>
          <a:srcRect b="13463" l="6213" r="6518" t="12643"/>
          <a:stretch/>
        </p:blipFill>
        <p:spPr>
          <a:xfrm>
            <a:off x="95250" y="1095375"/>
            <a:ext cx="4905348" cy="39409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